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1" r:id="rId5"/>
  </p:sldMasterIdLst>
  <p:notesMasterIdLst>
    <p:notesMasterId r:id="rId31"/>
  </p:notesMasterIdLst>
  <p:sldIdLst>
    <p:sldId id="256" r:id="rId6"/>
    <p:sldId id="285" r:id="rId7"/>
    <p:sldId id="258" r:id="rId8"/>
    <p:sldId id="257" r:id="rId9"/>
    <p:sldId id="261" r:id="rId10"/>
    <p:sldId id="280" r:id="rId11"/>
    <p:sldId id="284" r:id="rId12"/>
    <p:sldId id="290" r:id="rId13"/>
    <p:sldId id="291" r:id="rId14"/>
    <p:sldId id="292" r:id="rId15"/>
    <p:sldId id="293" r:id="rId16"/>
    <p:sldId id="264" r:id="rId17"/>
    <p:sldId id="278" r:id="rId18"/>
    <p:sldId id="277" r:id="rId19"/>
    <p:sldId id="294" r:id="rId20"/>
    <p:sldId id="295" r:id="rId21"/>
    <p:sldId id="266" r:id="rId22"/>
    <p:sldId id="289" r:id="rId23"/>
    <p:sldId id="274" r:id="rId24"/>
    <p:sldId id="296" r:id="rId25"/>
    <p:sldId id="297" r:id="rId26"/>
    <p:sldId id="298" r:id="rId27"/>
    <p:sldId id="263" r:id="rId28"/>
    <p:sldId id="273" r:id="rId29"/>
    <p:sldId id="282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73372" autoAdjust="0"/>
  </p:normalViewPr>
  <p:slideViewPr>
    <p:cSldViewPr snapToGrid="0" snapToObjects="1">
      <p:cViewPr varScale="1">
        <p:scale>
          <a:sx n="96" d="100"/>
          <a:sy n="96" d="100"/>
        </p:scale>
        <p:origin x="23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BD6327-3F33-4313-85EC-C45838BCF58C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9928B0-DB3B-4C04-BD71-690CBA8673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2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8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– this can be updated ongoing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1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4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01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59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 – give yourself a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3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your information from the source when it comes to RC and ACGME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82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5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3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6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1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56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28B0-DB3B-4C04-BD71-690CBA8673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2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1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4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7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6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4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6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000" dirty="0"/>
              <a:t>ACGME </a:t>
            </a:r>
            <a:br>
              <a:rPr lang="en-US" sz="5000" dirty="0"/>
            </a:br>
            <a:r>
              <a:rPr lang="en-US" sz="5000" dirty="0"/>
              <a:t>Avoiding Common Errors in the ADS Annual Update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471" y="4455621"/>
            <a:ext cx="3127367" cy="1143000"/>
          </a:xfrm>
        </p:spPr>
        <p:txBody>
          <a:bodyPr>
            <a:noAutofit/>
          </a:bodyPr>
          <a:lstStyle/>
          <a:p>
            <a:r>
              <a:rPr lang="en-US" sz="2000" dirty="0"/>
              <a:t>Natalie </a:t>
            </a:r>
            <a:r>
              <a:rPr lang="en-US" sz="2000" dirty="0" err="1"/>
              <a:t>moore</a:t>
            </a:r>
            <a:endParaRPr lang="en-US" sz="2000" dirty="0"/>
          </a:p>
          <a:p>
            <a:r>
              <a:rPr lang="en-US" sz="2000" dirty="0"/>
              <a:t>University of </a:t>
            </a:r>
            <a:r>
              <a:rPr lang="en-US" sz="2000" dirty="0" err="1"/>
              <a:t>utah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83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EB11-A815-7449-A84C-2030376D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 anchor="t">
            <a:normAutofit/>
          </a:bodyPr>
          <a:lstStyle/>
          <a:p>
            <a:pPr algn="ctr"/>
            <a:r>
              <a:rPr lang="en-US" sz="4300" dirty="0"/>
              <a:t>Review </a:t>
            </a:r>
            <a:r>
              <a:rPr lang="en-US" sz="4300" u="sng" dirty="0"/>
              <a:t>ALL</a:t>
            </a:r>
            <a:r>
              <a:rPr lang="en-US" sz="4300" dirty="0"/>
              <a:t> of Your Program Information     * </a:t>
            </a:r>
            <a:r>
              <a:rPr lang="en-US" sz="4300" i="1" dirty="0"/>
              <a:t>VIEW ALL </a:t>
            </a:r>
            <a:r>
              <a:rPr lang="en-US" sz="4300" dirty="0"/>
              <a:t>*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5DE7B-EE25-E646-8BDD-AF01815847B2}"/>
              </a:ext>
            </a:extLst>
          </p:cNvPr>
          <p:cNvSpPr txBox="1">
            <a:spLocks/>
          </p:cNvSpPr>
          <p:nvPr/>
        </p:nvSpPr>
        <p:spPr>
          <a:xfrm>
            <a:off x="1180632" y="5285058"/>
            <a:ext cx="6782736" cy="10684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Sections with a green check       are </a:t>
            </a:r>
            <a:br>
              <a:rPr lang="en-US" sz="3000" dirty="0"/>
            </a:br>
            <a:r>
              <a:rPr lang="en-US" sz="3000" dirty="0"/>
              <a:t>complete and require no further attention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83FA7-BF23-B743-B871-EDC49E4B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91" y="1553126"/>
            <a:ext cx="6599935" cy="3628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D8BEE-ABE2-E84E-BA57-3A673055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39" y="5248179"/>
            <a:ext cx="441053" cy="5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9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EC674-3885-3445-871E-7EDDD025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48" y="3062015"/>
            <a:ext cx="312701" cy="376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CFE46-3007-5346-8A9C-BF05CA2C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 anchor="t">
            <a:normAutofit/>
          </a:bodyPr>
          <a:lstStyle/>
          <a:p>
            <a:pPr algn="ctr"/>
            <a:r>
              <a:rPr lang="en-US" sz="4300" dirty="0"/>
              <a:t>Review </a:t>
            </a:r>
            <a:r>
              <a:rPr lang="en-US" sz="4300" u="sng" dirty="0"/>
              <a:t>ALL</a:t>
            </a:r>
            <a:r>
              <a:rPr lang="en-US" sz="4300" dirty="0"/>
              <a:t> of Your Program Information     * </a:t>
            </a:r>
            <a:r>
              <a:rPr lang="en-US" sz="4300" i="1" dirty="0"/>
              <a:t>VIEW ALL </a:t>
            </a:r>
            <a:r>
              <a:rPr lang="en-US" sz="4300" dirty="0"/>
              <a:t>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0B146B-3BA3-9540-8323-91E3F1D64D97}"/>
              </a:ext>
            </a:extLst>
          </p:cNvPr>
          <p:cNvSpPr txBox="1">
            <a:spLocks/>
          </p:cNvSpPr>
          <p:nvPr/>
        </p:nvSpPr>
        <p:spPr>
          <a:xfrm>
            <a:off x="76200" y="5297056"/>
            <a:ext cx="8991600" cy="9906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u="sng" dirty="0"/>
              <a:t>Always click ALL boxes and verify all info!</a:t>
            </a:r>
            <a:r>
              <a:rPr lang="en-US" sz="2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Automatic Green - doesn’t mean it’s correct or up to date!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0BA57-4572-FB4D-9DAA-1653CE0F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91" y="1553126"/>
            <a:ext cx="6599935" cy="36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BLOCK DIAGRAM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7" y="1998873"/>
            <a:ext cx="8567163" cy="38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4654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BLOCK DIAGRAM INSTRUCTIONS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31" y="991465"/>
            <a:ext cx="4441139" cy="52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BLOCK DIAGRAM SAMPLES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50" y="1011982"/>
            <a:ext cx="6315501" cy="52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5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3318"/>
            <a:ext cx="7543800" cy="1657366"/>
          </a:xfrm>
        </p:spPr>
        <p:txBody>
          <a:bodyPr anchor="ctr">
            <a:noAutofit/>
          </a:bodyPr>
          <a:lstStyle/>
          <a:p>
            <a:r>
              <a:rPr lang="en-US" dirty="0"/>
              <a:t>COORDINATOR ROLE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352" y="1675015"/>
            <a:ext cx="6122823" cy="3811386"/>
          </a:xfrm>
        </p:spPr>
        <p:txBody>
          <a:bodyPr>
            <a:noAutofit/>
          </a:bodyPr>
          <a:lstStyle/>
          <a:p>
            <a:pPr marL="233363" indent="-2333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Faculty Verification:</a:t>
            </a:r>
          </a:p>
          <a:p>
            <a:pPr marL="577850" lvl="1" indent="-3778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Confirm faculty roster</a:t>
            </a:r>
          </a:p>
          <a:p>
            <a:pPr marL="577850" lvl="1" indent="-3778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new faculty if needed</a:t>
            </a:r>
          </a:p>
          <a:p>
            <a:pPr marL="577850" lvl="1" indent="-3778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Remove faculty if needed</a:t>
            </a:r>
          </a:p>
          <a:p>
            <a:pPr marL="577850" lvl="1" indent="-3778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certification, hours, CV, 	and scholarly activity </a:t>
            </a:r>
          </a:p>
        </p:txBody>
      </p:sp>
    </p:spTree>
    <p:extLst>
      <p:ext uri="{BB962C8B-B14F-4D97-AF65-F5344CB8AC3E}">
        <p14:creationId xmlns:p14="http://schemas.microsoft.com/office/powerpoint/2010/main" val="395147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54039"/>
          </a:xfrm>
        </p:spPr>
        <p:txBody>
          <a:bodyPr anchor="ctr"/>
          <a:lstStyle/>
          <a:p>
            <a:r>
              <a:rPr lang="en-US" dirty="0"/>
              <a:t>EDIT FACULTY 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046375"/>
            <a:ext cx="7543801" cy="462513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Verify Personal Information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61" y="1603157"/>
            <a:ext cx="6880279" cy="45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75268"/>
          </a:xfrm>
        </p:spPr>
        <p:txBody>
          <a:bodyPr anchor="t"/>
          <a:lstStyle/>
          <a:p>
            <a:r>
              <a:rPr lang="en-US" dirty="0"/>
              <a:t>FACULTY HOURS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357" y="1365770"/>
            <a:ext cx="8650611" cy="39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23E2-3632-5C4E-A8F3-CDF752AE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8743"/>
          </a:xfrm>
        </p:spPr>
        <p:txBody>
          <a:bodyPr anchor="t"/>
          <a:lstStyle/>
          <a:p>
            <a:r>
              <a:rPr lang="en-US" dirty="0"/>
              <a:t>FACULTY CERTIFICATION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48258-CF70-874B-9A59-7016A0F39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7" y="1145443"/>
            <a:ext cx="7634941" cy="4771838"/>
          </a:xfrm>
        </p:spPr>
      </p:pic>
    </p:spTree>
    <p:extLst>
      <p:ext uri="{BB962C8B-B14F-4D97-AF65-F5344CB8AC3E}">
        <p14:creationId xmlns:p14="http://schemas.microsoft.com/office/powerpoint/2010/main" val="254498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11384"/>
          </a:xfrm>
        </p:spPr>
        <p:txBody>
          <a:bodyPr>
            <a:noAutofit/>
          </a:bodyPr>
          <a:lstStyle/>
          <a:p>
            <a:r>
              <a:rPr lang="en-US" dirty="0"/>
              <a:t>SCHOLARLY ACTIVITY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91" y="1007422"/>
            <a:ext cx="7019778" cy="3017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2" y="4134413"/>
            <a:ext cx="8894618" cy="23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64D7-DA12-6347-A445-0090A1E1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E9BA-4101-3B48-93B6-A140610A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 AM NOT AN EXPERT</a:t>
            </a:r>
          </a:p>
        </p:txBody>
      </p:sp>
    </p:spTree>
    <p:extLst>
      <p:ext uri="{BB962C8B-B14F-4D97-AF65-F5344CB8AC3E}">
        <p14:creationId xmlns:p14="http://schemas.microsoft.com/office/powerpoint/2010/main" val="82587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FACULTY SCHOLARLY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66" y="1421154"/>
            <a:ext cx="8308975" cy="4575887"/>
          </a:xfrm>
        </p:spPr>
        <p:txBody>
          <a:bodyPr>
            <a:noAutofit/>
          </a:bodyPr>
          <a:lstStyle/>
          <a:p>
            <a:pPr marL="382588" indent="-182563">
              <a:buFont typeface="Arial" panose="020B0604020202020204" pitchFamily="34" charset="0"/>
              <a:buChar char="•"/>
              <a:tabLst>
                <a:tab pos="960438" algn="l"/>
              </a:tabLst>
            </a:pPr>
            <a:r>
              <a:rPr lang="en-US" dirty="0"/>
              <a:t>Residency programs: only complete for </a:t>
            </a:r>
            <a:br>
              <a:rPr lang="en-US" dirty="0"/>
            </a:br>
            <a:r>
              <a:rPr lang="en-US" u="sng" dirty="0"/>
              <a:t>CORE</a:t>
            </a:r>
            <a:r>
              <a:rPr lang="en-US" dirty="0"/>
              <a:t> physician faculty </a:t>
            </a:r>
          </a:p>
          <a:p>
            <a:pPr marL="382588" indent="-182563">
              <a:buFont typeface="Arial" panose="020B0604020202020204" pitchFamily="34" charset="0"/>
              <a:buChar char="•"/>
              <a:tabLst>
                <a:tab pos="960438" algn="l"/>
              </a:tabLst>
            </a:pPr>
            <a:r>
              <a:rPr lang="en-US" dirty="0"/>
              <a:t>Fellowship programs: complete for </a:t>
            </a:r>
            <a:r>
              <a:rPr lang="en-US" u="sng" dirty="0"/>
              <a:t>ALL</a:t>
            </a:r>
            <a:r>
              <a:rPr lang="en-US" dirty="0"/>
              <a:t> physician faculty </a:t>
            </a:r>
          </a:p>
          <a:p>
            <a:pPr marL="382588" lvl="1" indent="-182563">
              <a:buFont typeface="Arial" panose="020B0604020202020204" pitchFamily="34" charset="0"/>
              <a:buChar char="•"/>
              <a:tabLst>
                <a:tab pos="960438" algn="l"/>
              </a:tabLst>
            </a:pPr>
            <a:r>
              <a:rPr lang="en-US" dirty="0"/>
              <a:t>Everyone listed needs a response</a:t>
            </a:r>
          </a:p>
          <a:p>
            <a:pPr marL="382588" lvl="1" indent="-182563">
              <a:buFont typeface="Arial" panose="020B0604020202020204" pitchFamily="34" charset="0"/>
              <a:buChar char="•"/>
              <a:tabLst>
                <a:tab pos="960438" algn="l"/>
              </a:tabLst>
            </a:pPr>
            <a:r>
              <a:rPr lang="en-US" dirty="0"/>
              <a:t>List activities that occurred during </a:t>
            </a:r>
            <a:br>
              <a:rPr lang="en-US" dirty="0"/>
            </a:br>
            <a:r>
              <a:rPr lang="en-US" dirty="0"/>
              <a:t>the previous year</a:t>
            </a:r>
          </a:p>
          <a:p>
            <a:pPr marL="382588" lvl="1" indent="-182563">
              <a:buFont typeface="Arial" panose="020B0604020202020204" pitchFamily="34" charset="0"/>
              <a:buChar char="•"/>
              <a:tabLst>
                <a:tab pos="960438" algn="l"/>
              </a:tabLst>
            </a:pPr>
            <a:r>
              <a:rPr lang="en-US" dirty="0"/>
              <a:t>System will give error message when you </a:t>
            </a:r>
            <a:br>
              <a:rPr lang="en-US" dirty="0"/>
            </a:br>
            <a:r>
              <a:rPr lang="en-US" dirty="0"/>
              <a:t>try to re-use PMID for the same person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1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472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Faculty Scholarly Activity Copy Feature </a:t>
            </a:r>
            <a:br>
              <a:rPr lang="en-US" sz="4300" dirty="0"/>
            </a:br>
            <a:r>
              <a:rPr lang="en-US" sz="4300" dirty="0"/>
              <a:t>* </a:t>
            </a:r>
            <a:r>
              <a:rPr lang="en-US" sz="4300" i="1" dirty="0"/>
              <a:t>New</a:t>
            </a:r>
            <a:r>
              <a:rPr lang="en-US" sz="4300" dirty="0"/>
              <a:t> *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154" y="3783875"/>
            <a:ext cx="8921692" cy="2352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" y="1319906"/>
            <a:ext cx="74584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dirty="0"/>
              <a:t>Copy button will be enabled if the faculty is matched with the same faculty within the institution AND there are SA data that can be transferred.</a:t>
            </a:r>
          </a:p>
          <a:p>
            <a:pPr marL="457200" indent="-457200"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dirty="0"/>
              <a:t>Edits can be made after it is copied. </a:t>
            </a:r>
          </a:p>
        </p:txBody>
      </p:sp>
    </p:spTree>
    <p:extLst>
      <p:ext uri="{BB962C8B-B14F-4D97-AF65-F5344CB8AC3E}">
        <p14:creationId xmlns:p14="http://schemas.microsoft.com/office/powerpoint/2010/main" val="320726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ACGME ADS Annual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14" y="1505947"/>
            <a:ext cx="4591562" cy="177415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dirty="0"/>
              <a:t>Click - Submit Annual Update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dirty="0"/>
              <a:t>Save a PDF copy from Reports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600" dirty="0"/>
              <a:t>Review one more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9" y="2139886"/>
            <a:ext cx="3881637" cy="96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55" y="3570949"/>
            <a:ext cx="4150547" cy="2298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9" y="3570949"/>
            <a:ext cx="4765927" cy="2298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0412" y="3570949"/>
            <a:ext cx="15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Online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3297" y="3570949"/>
            <a:ext cx="10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PDF View</a:t>
            </a:r>
          </a:p>
        </p:txBody>
      </p:sp>
    </p:spTree>
    <p:extLst>
      <p:ext uri="{BB962C8B-B14F-4D97-AF65-F5344CB8AC3E}">
        <p14:creationId xmlns:p14="http://schemas.microsoft.com/office/powerpoint/2010/main" val="226536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ANNUAL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6006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It’s not just once a year</a:t>
            </a:r>
          </a:p>
          <a:p>
            <a:r>
              <a:rPr lang="en-US" sz="2800" dirty="0"/>
              <a:t>Update your information if you have any changes throughout the Academic Year </a:t>
            </a:r>
          </a:p>
          <a:p>
            <a:pPr lvl="2"/>
            <a:r>
              <a:rPr lang="en-US" sz="2800" dirty="0"/>
              <a:t>Program</a:t>
            </a:r>
          </a:p>
          <a:p>
            <a:pPr lvl="2"/>
            <a:r>
              <a:rPr lang="en-US" sz="2800" dirty="0"/>
              <a:t>Resident/Fellow</a:t>
            </a:r>
          </a:p>
          <a:p>
            <a:pPr lvl="2"/>
            <a:r>
              <a:rPr lang="en-US" sz="2800" dirty="0"/>
              <a:t>Faculty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4" y="3840327"/>
            <a:ext cx="3701193" cy="9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70538"/>
            <a:ext cx="7901940" cy="41206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ADS Deadlines are set by ACGME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Email your ACGME Specialty Team with  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ADS is how you communicate to the RC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Communication between PD and PC is key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/>
              <a:t> Print and save copy </a:t>
            </a:r>
          </a:p>
        </p:txBody>
      </p:sp>
    </p:spTree>
    <p:extLst>
      <p:ext uri="{BB962C8B-B14F-4D97-AF65-F5344CB8AC3E}">
        <p14:creationId xmlns:p14="http://schemas.microsoft.com/office/powerpoint/2010/main" val="3439830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ACGME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99" y="1519209"/>
            <a:ext cx="7772400" cy="409520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/>
              <a:t>Avoiding Common Errors in the ADS Annual Update Video Resources:</a:t>
            </a:r>
          </a:p>
          <a:p>
            <a:pPr lvl="3"/>
            <a:r>
              <a:rPr lang="en-US" sz="2800" dirty="0"/>
              <a:t>Responding to Citations </a:t>
            </a:r>
          </a:p>
          <a:p>
            <a:pPr lvl="3"/>
            <a:r>
              <a:rPr lang="en-US" sz="2800" dirty="0"/>
              <a:t>Entering Scholarly Activity into ADS </a:t>
            </a:r>
          </a:p>
          <a:p>
            <a:pPr lvl="3"/>
            <a:r>
              <a:rPr lang="en-US" sz="2800" dirty="0"/>
              <a:t>Creating an Effective Block Schedule </a:t>
            </a:r>
          </a:p>
          <a:p>
            <a:pPr lvl="3"/>
            <a:r>
              <a:rPr lang="en-US" sz="2800" dirty="0"/>
              <a:t>https://</a:t>
            </a:r>
            <a:r>
              <a:rPr lang="en-US" sz="2800" dirty="0" err="1"/>
              <a:t>www.acgme.org</a:t>
            </a:r>
            <a:r>
              <a:rPr lang="en-US" sz="2800" dirty="0"/>
              <a:t>/Program-Directors-and-Coordinators/Avoiding-Common-Errors-in-the-ADS-Annual-Update</a:t>
            </a:r>
          </a:p>
        </p:txBody>
      </p:sp>
    </p:spTree>
    <p:extLst>
      <p:ext uri="{BB962C8B-B14F-4D97-AF65-F5344CB8AC3E}">
        <p14:creationId xmlns:p14="http://schemas.microsoft.com/office/powerpoint/2010/main" val="28260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80798" cy="1450757"/>
          </a:xfrm>
        </p:spPr>
        <p:txBody>
          <a:bodyPr anchor="ctr">
            <a:normAutofit/>
          </a:bodyPr>
          <a:lstStyle/>
          <a:p>
            <a:r>
              <a:rPr lang="en-US" dirty="0"/>
              <a:t>Common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481" y="1708484"/>
            <a:ext cx="7351633" cy="4052236"/>
          </a:xfrm>
        </p:spPr>
        <p:txBody>
          <a:bodyPr>
            <a:normAutofit/>
          </a:bodyPr>
          <a:lstStyle/>
          <a:p>
            <a:r>
              <a:rPr lang="en-US" sz="3000" dirty="0"/>
              <a:t>Source: 2018 ACGME Conference:</a:t>
            </a:r>
          </a:p>
          <a:p>
            <a:pPr lvl="1"/>
            <a:r>
              <a:rPr lang="en-US" sz="3000" dirty="0"/>
              <a:t>Program Directors not providing accurate</a:t>
            </a:r>
            <a:br>
              <a:rPr lang="en-US" sz="3000" dirty="0"/>
            </a:br>
            <a:r>
              <a:rPr lang="en-US" sz="3000" dirty="0"/>
              <a:t>and complete info</a:t>
            </a:r>
          </a:p>
          <a:p>
            <a:pPr lvl="1"/>
            <a:r>
              <a:rPr lang="en-US" sz="3000" dirty="0"/>
              <a:t>Faculty Scholarly Activity </a:t>
            </a:r>
          </a:p>
          <a:p>
            <a:pPr lvl="1"/>
            <a:r>
              <a:rPr lang="en-US" sz="3000" dirty="0"/>
              <a:t>Resident Scholarly Activity </a:t>
            </a:r>
          </a:p>
          <a:p>
            <a:pPr lvl="1"/>
            <a:r>
              <a:rPr lang="en-US" sz="3000" dirty="0"/>
              <a:t>Block diagram</a:t>
            </a:r>
          </a:p>
          <a:p>
            <a:pPr lvl="1"/>
            <a:r>
              <a:rPr lang="en-US" sz="3000" dirty="0"/>
              <a:t>Lack of documentation (as needed)</a:t>
            </a:r>
          </a:p>
          <a:p>
            <a:pPr lvl="1"/>
            <a:r>
              <a:rPr lang="en-US" sz="3000" dirty="0"/>
              <a:t>Updating Faculty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80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7EDDEE-F531-6140-A335-0CAE52A69314}"/>
              </a:ext>
            </a:extLst>
          </p:cNvPr>
          <p:cNvSpPr txBox="1">
            <a:spLocks/>
          </p:cNvSpPr>
          <p:nvPr/>
        </p:nvSpPr>
        <p:spPr>
          <a:xfrm>
            <a:off x="1968876" y="4885814"/>
            <a:ext cx="5206248" cy="13938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ADS Annual Update</a:t>
            </a:r>
          </a:p>
          <a:p>
            <a:pPr lvl="1"/>
            <a:r>
              <a:rPr lang="en-US" sz="2800" dirty="0"/>
              <a:t>Fellowships (July-August)</a:t>
            </a:r>
          </a:p>
          <a:p>
            <a:pPr lvl="1"/>
            <a:r>
              <a:rPr lang="en-US" sz="2800" dirty="0"/>
              <a:t>Residencies (August-September)</a:t>
            </a:r>
          </a:p>
          <a:p>
            <a:pPr lvl="1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B4399-2ED4-D445-9912-791FDD37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72" y="198282"/>
            <a:ext cx="6511057" cy="46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11844"/>
          </a:xfrm>
        </p:spPr>
        <p:txBody>
          <a:bodyPr anchor="t"/>
          <a:lstStyle/>
          <a:p>
            <a:r>
              <a:rPr lang="en-US" dirty="0"/>
              <a:t>ACGME ADS Email to PD &amp; PC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29" y="1298449"/>
            <a:ext cx="8684942" cy="4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7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53090"/>
          </a:xfrm>
        </p:spPr>
        <p:txBody>
          <a:bodyPr anchor="ctr"/>
          <a:lstStyle/>
          <a:p>
            <a:r>
              <a:rPr lang="en-US" dirty="0"/>
              <a:t>COMMUNICATION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76706"/>
            <a:ext cx="7772400" cy="4235731"/>
          </a:xfrm>
        </p:spPr>
        <p:txBody>
          <a:bodyPr/>
          <a:lstStyle/>
          <a:p>
            <a:pPr lvl="1"/>
            <a:r>
              <a:rPr lang="en-US" dirty="0"/>
              <a:t>The Program Director and Program Coordinator should work collectively to manage the annual ADS. </a:t>
            </a:r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32" y="325224"/>
            <a:ext cx="1327988" cy="1242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114" y="3542696"/>
            <a:ext cx="2351772" cy="23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7AC1-8F0F-D142-89AB-7A6AAE33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REQUIRED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2DCD8-C76B-BE43-A714-8738B5D5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45921"/>
            <a:ext cx="7845552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Program Info  </a:t>
            </a:r>
          </a:p>
          <a:p>
            <a:pPr lvl="1"/>
            <a:r>
              <a:rPr lang="en-US" dirty="0"/>
              <a:t>Work hours/Learning environment</a:t>
            </a:r>
          </a:p>
          <a:p>
            <a:pPr lvl="1"/>
            <a:r>
              <a:rPr lang="en-US" dirty="0"/>
              <a:t>Responses to current citations</a:t>
            </a:r>
          </a:p>
          <a:p>
            <a:pPr lvl="1"/>
            <a:r>
              <a:rPr lang="en-US" dirty="0"/>
              <a:t>Update major changes section</a:t>
            </a:r>
          </a:p>
          <a:p>
            <a:pPr lvl="1"/>
            <a:r>
              <a:rPr lang="en-US" dirty="0"/>
              <a:t>Overall evaluation methods</a:t>
            </a:r>
          </a:p>
          <a:p>
            <a:pPr lvl="1"/>
            <a:r>
              <a:rPr lang="en-US" dirty="0"/>
              <a:t>Participating sites</a:t>
            </a:r>
          </a:p>
        </p:txBody>
      </p:sp>
    </p:spTree>
    <p:extLst>
      <p:ext uri="{BB962C8B-B14F-4D97-AF65-F5344CB8AC3E}">
        <p14:creationId xmlns:p14="http://schemas.microsoft.com/office/powerpoint/2010/main" val="24508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52A48-6D5F-9549-A22D-2B28C2562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0" y="420482"/>
            <a:ext cx="8717611" cy="5448507"/>
          </a:xfrm>
        </p:spPr>
      </p:pic>
    </p:spTree>
    <p:extLst>
      <p:ext uri="{BB962C8B-B14F-4D97-AF65-F5344CB8AC3E}">
        <p14:creationId xmlns:p14="http://schemas.microsoft.com/office/powerpoint/2010/main" val="369058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3FF2-89CB-D643-8F96-BAAFD67F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9469"/>
            <a:ext cx="9143999" cy="1450757"/>
          </a:xfrm>
        </p:spPr>
        <p:txBody>
          <a:bodyPr anchor="t">
            <a:normAutofit/>
          </a:bodyPr>
          <a:lstStyle/>
          <a:p>
            <a:pPr algn="ctr"/>
            <a:r>
              <a:rPr lang="en-US" sz="4300" dirty="0"/>
              <a:t>Review </a:t>
            </a:r>
            <a:r>
              <a:rPr lang="en-US" sz="4300" u="sng" dirty="0"/>
              <a:t>ALL</a:t>
            </a:r>
            <a:r>
              <a:rPr lang="en-US" sz="4300" dirty="0"/>
              <a:t> of Your Program Information     * </a:t>
            </a:r>
            <a:r>
              <a:rPr lang="en-US" sz="4300" i="1" dirty="0"/>
              <a:t>VIEW ALL </a:t>
            </a:r>
            <a:r>
              <a:rPr lang="en-US" sz="4300" dirty="0"/>
              <a:t>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3BF2EB-7F0A-C449-AB6C-0DE06CE6BAAF}"/>
              </a:ext>
            </a:extLst>
          </p:cNvPr>
          <p:cNvSpPr txBox="1">
            <a:spLocks/>
          </p:cNvSpPr>
          <p:nvPr/>
        </p:nvSpPr>
        <p:spPr>
          <a:xfrm>
            <a:off x="1645920" y="5217939"/>
            <a:ext cx="6004793" cy="10453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Sections with a yellow triangle      </a:t>
            </a:r>
            <a:br>
              <a:rPr lang="en-US" sz="3000" dirty="0"/>
            </a:br>
            <a:r>
              <a:rPr lang="en-US" sz="3000" dirty="0"/>
              <a:t>require attention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3EFB0-6A53-5C42-BC6C-D0359277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91" y="1505991"/>
            <a:ext cx="6599935" cy="3628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6F0D-CE8B-284E-A51A-639E069D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00" y="5217939"/>
            <a:ext cx="402677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916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02b49ca-617a-4412-a136-22a821ef8eb4">PULSEDOC-276488455-471</_dlc_DocId>
    <_dlc_DocIdUrl xmlns="402b49ca-617a-4412-a136-22a821ef8eb4">
      <Url>https://pulse.utah.edu/site/GME/_layouts/15/DocIdRedir.aspx?ID=PULSEDOC-276488455-471</Url>
      <Description>PULSEDOC-276488455-471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94545FB04494389F3A17BF3540396" ma:contentTypeVersion="1" ma:contentTypeDescription="Create a new document." ma:contentTypeScope="" ma:versionID="2ca4b36b8ffea9b8f8e7b725f067ac93">
  <xsd:schema xmlns:xsd="http://www.w3.org/2001/XMLSchema" xmlns:xs="http://www.w3.org/2001/XMLSchema" xmlns:p="http://schemas.microsoft.com/office/2006/metadata/properties" xmlns:ns1="http://schemas.microsoft.com/sharepoint/v3" xmlns:ns2="402b49ca-617a-4412-a136-22a821ef8eb4" targetNamespace="http://schemas.microsoft.com/office/2006/metadata/properties" ma:root="true" ma:fieldsID="897e924e300716dbaa97d0e9693839f4" ns1:_="" ns2:_="">
    <xsd:import namespace="http://schemas.microsoft.com/sharepoint/v3"/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C4ED43-3339-45CE-B611-128475E5D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C8CA0D-B15F-4DF3-81A3-803C112D073E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02b49ca-617a-4412-a136-22a821ef8eb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6769F54-297B-4CF2-9571-57CA17A49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74F36C-990F-4F0E-AD3A-5F1B195B188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1069</TotalTime>
  <Words>398</Words>
  <Application>Microsoft Office PowerPoint</Application>
  <PresentationFormat>On-screen Show (4:3)</PresentationFormat>
  <Paragraphs>110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Retrospect</vt:lpstr>
      <vt:lpstr>ACGME  Avoiding Common Errors in the ADS Annual Update </vt:lpstr>
      <vt:lpstr>DISCLOSURES</vt:lpstr>
      <vt:lpstr>Common Errors</vt:lpstr>
      <vt:lpstr>PowerPoint Presentation</vt:lpstr>
      <vt:lpstr>ACGME ADS Email to PD &amp; PC</vt:lpstr>
      <vt:lpstr>COMMUNICATION IS </vt:lpstr>
      <vt:lpstr>REQUIRED DATA</vt:lpstr>
      <vt:lpstr>PowerPoint Presentation</vt:lpstr>
      <vt:lpstr>Review ALL of Your Program Information     * VIEW ALL *</vt:lpstr>
      <vt:lpstr>Review ALL of Your Program Information     * VIEW ALL *</vt:lpstr>
      <vt:lpstr>Review ALL of Your Program Information     * VIEW ALL *</vt:lpstr>
      <vt:lpstr>BLOCK DIAGRAM </vt:lpstr>
      <vt:lpstr>BLOCK DIAGRAM INSTRUCTIONS </vt:lpstr>
      <vt:lpstr>BLOCK DIAGRAM SAMPLES </vt:lpstr>
      <vt:lpstr>COORDINATOR ROLE</vt:lpstr>
      <vt:lpstr>EDIT FACULTY MEMBER </vt:lpstr>
      <vt:lpstr>FACULTY HOURS</vt:lpstr>
      <vt:lpstr>FACULTY CERTIFICATION</vt:lpstr>
      <vt:lpstr>SCHOLARLY ACTIVITY </vt:lpstr>
      <vt:lpstr>FACULTY SCHOLARLY ACTIVITY </vt:lpstr>
      <vt:lpstr>Faculty Scholarly Activity Copy Feature  * New * </vt:lpstr>
      <vt:lpstr>ACGME ADS Annual Update </vt:lpstr>
      <vt:lpstr>ANNUAL UPDATE </vt:lpstr>
      <vt:lpstr>IN SUMMARY</vt:lpstr>
      <vt:lpstr>ACGME Resources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ACGME Common ADS Errors</dc:title>
  <dc:creator>Adriana Garcia</dc:creator>
  <cp:lastModifiedBy>Dunbar, Suzanne M.</cp:lastModifiedBy>
  <cp:revision>193</cp:revision>
  <cp:lastPrinted>2018-10-05T16:56:48Z</cp:lastPrinted>
  <dcterms:created xsi:type="dcterms:W3CDTF">2018-09-03T19:59:32Z</dcterms:created>
  <dcterms:modified xsi:type="dcterms:W3CDTF">2019-03-04T15:57:23Z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0x01010060294545FB04494389F3A17BF3540396</vt:lpwstr>
  </property>
  <property fmtid="{D5CDD505-2E9C-101B-9397-08002B2CF9AE}" pid="3" name="_dlc_DocIdItemGuid">
    <vt:lpwstr>2fea3d2c-11fe-42f3-8be4-553ff2232fa9</vt:lpwstr>
  </property>
</Properties>
</file>