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67" r:id="rId3"/>
    <p:sldId id="272" r:id="rId4"/>
    <p:sldId id="289" r:id="rId5"/>
    <p:sldId id="288" r:id="rId6"/>
    <p:sldId id="293" r:id="rId7"/>
    <p:sldId id="275" r:id="rId8"/>
    <p:sldId id="287" r:id="rId9"/>
    <p:sldId id="277" r:id="rId10"/>
    <p:sldId id="278" r:id="rId11"/>
    <p:sldId id="301" r:id="rId12"/>
    <p:sldId id="279" r:id="rId13"/>
    <p:sldId id="273" r:id="rId14"/>
    <p:sldId id="280" r:id="rId15"/>
    <p:sldId id="281" r:id="rId16"/>
    <p:sldId id="282" r:id="rId17"/>
    <p:sldId id="286" r:id="rId18"/>
    <p:sldId id="283" r:id="rId19"/>
    <p:sldId id="268" r:id="rId20"/>
    <p:sldId id="271" r:id="rId21"/>
    <p:sldId id="290" r:id="rId22"/>
    <p:sldId id="292" r:id="rId23"/>
    <p:sldId id="294" r:id="rId24"/>
    <p:sldId id="295" r:id="rId25"/>
    <p:sldId id="296" r:id="rId26"/>
    <p:sldId id="297" r:id="rId27"/>
    <p:sldId id="298" r:id="rId28"/>
    <p:sldId id="30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33E"/>
    <a:srgbClr val="CC66FF"/>
    <a:srgbClr val="FFCC66"/>
    <a:srgbClr val="000A3F"/>
    <a:srgbClr val="050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769"/>
    <p:restoredTop sz="76047"/>
  </p:normalViewPr>
  <p:slideViewPr>
    <p:cSldViewPr snapToGrid="0" snapToObjects="1">
      <p:cViewPr varScale="1">
        <p:scale>
          <a:sx n="100" d="100"/>
          <a:sy n="100" d="100"/>
        </p:scale>
        <p:origin x="15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F3AF5-6E6D-E446-A365-FAF2E18E295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427AC-0A85-EC44-AFB5-CC13B7ACC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4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3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6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53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only thing</a:t>
            </a:r>
            <a:r>
              <a:rPr lang="en-US" baseline="0" dirty="0"/>
              <a:t> you can control is how you react to change!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2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97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00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44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153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97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12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ACGME definition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110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07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86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76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23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1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60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427AC-0A85-EC44-AFB5-CC13B7ACC5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4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3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7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5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2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9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1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1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5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3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A3F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6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65CB3-75CA-0C41-8216-8038A4AF09C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73F20-E9DA-E042-9E8B-344064C2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3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rgbClr val="FFFF00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n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174696"/>
            <a:ext cx="8686800" cy="4702115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How to Be a Successful </a:t>
            </a:r>
            <a:br>
              <a:rPr lang="en-US" sz="6000" dirty="0">
                <a:solidFill>
                  <a:srgbClr val="FFFF00"/>
                </a:solidFill>
              </a:rPr>
            </a:br>
            <a:r>
              <a:rPr lang="en-US" sz="6000" dirty="0">
                <a:solidFill>
                  <a:srgbClr val="FFFF00"/>
                </a:solidFill>
              </a:rPr>
              <a:t>Program Manager</a:t>
            </a:r>
            <a:r>
              <a:rPr lang="en-US" sz="4800" dirty="0">
                <a:solidFill>
                  <a:srgbClr val="FFFF00"/>
                </a:solidFill>
              </a:rPr>
              <a:t/>
            </a:r>
            <a:br>
              <a:rPr lang="en-US" sz="4800" dirty="0">
                <a:solidFill>
                  <a:srgbClr val="FFFF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>
                <a:solidFill>
                  <a:srgbClr val="F2F2F2"/>
                </a:solidFill>
              </a:rPr>
              <a:t>Natalie Moore</a:t>
            </a:r>
            <a:br>
              <a:rPr lang="en-US" sz="3600" dirty="0">
                <a:solidFill>
                  <a:srgbClr val="F2F2F2"/>
                </a:solidFill>
              </a:rPr>
            </a:br>
            <a:r>
              <a:rPr lang="en-US" sz="3600" dirty="0">
                <a:solidFill>
                  <a:srgbClr val="F2F2F2"/>
                </a:solidFill>
              </a:rPr>
              <a:t>Associate Director of Education</a:t>
            </a:r>
            <a:br>
              <a:rPr lang="en-US" sz="3600" dirty="0">
                <a:solidFill>
                  <a:srgbClr val="F2F2F2"/>
                </a:solidFill>
              </a:rPr>
            </a:br>
            <a:r>
              <a:rPr lang="en-US" sz="3600" dirty="0">
                <a:solidFill>
                  <a:srgbClr val="F2F2F2"/>
                </a:solidFill>
              </a:rPr>
              <a:t>University of Utah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549650" y="4762500"/>
            <a:ext cx="2273300" cy="1651000"/>
            <a:chOff x="3441700" y="4762500"/>
            <a:chExt cx="2273300" cy="1651000"/>
          </a:xfrm>
        </p:grpSpPr>
        <p:sp>
          <p:nvSpPr>
            <p:cNvPr id="4" name="Rectangle 3"/>
            <p:cNvSpPr/>
            <p:nvPr/>
          </p:nvSpPr>
          <p:spPr>
            <a:xfrm>
              <a:off x="3441700" y="4762500"/>
              <a:ext cx="2273300" cy="1651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90298" y="4889511"/>
              <a:ext cx="1938005" cy="13842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7698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041"/>
            <a:ext cx="8229600" cy="1006807"/>
          </a:xfrm>
        </p:spPr>
        <p:txBody>
          <a:bodyPr/>
          <a:lstStyle/>
          <a:p>
            <a:r>
              <a:rPr lang="en-US" dirty="0"/>
              <a:t>Leadership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67" y="1026848"/>
            <a:ext cx="5450152" cy="5450152"/>
          </a:xfrm>
        </p:spPr>
      </p:pic>
    </p:spTree>
    <p:extLst>
      <p:ext uri="{BB962C8B-B14F-4D97-AF65-F5344CB8AC3E}">
        <p14:creationId xmlns:p14="http://schemas.microsoft.com/office/powerpoint/2010/main" val="66132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EA6F-E765-3D4F-8341-36617897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928E-CE46-9848-8645-8E4BAAD60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kind of leader do you want to be?</a:t>
            </a:r>
          </a:p>
          <a:p>
            <a:r>
              <a:rPr lang="en-US" dirty="0"/>
              <a:t>Build engagement and accountability</a:t>
            </a:r>
          </a:p>
          <a:p>
            <a:r>
              <a:rPr lang="en-US" dirty="0"/>
              <a:t>What is the reality</a:t>
            </a:r>
          </a:p>
          <a:p>
            <a:r>
              <a:rPr lang="en-US" dirty="0"/>
              <a:t>What does GREAT look like right now</a:t>
            </a:r>
          </a:p>
          <a:p>
            <a:r>
              <a:rPr lang="en-US" dirty="0"/>
              <a:t>Benefit of the doubt</a:t>
            </a:r>
          </a:p>
          <a:p>
            <a:r>
              <a:rPr lang="en-US" dirty="0"/>
              <a:t>Ownership</a:t>
            </a:r>
          </a:p>
          <a:p>
            <a:r>
              <a:rPr lang="en-US" dirty="0"/>
              <a:t>Appreciation</a:t>
            </a:r>
          </a:p>
        </p:txBody>
      </p:sp>
    </p:spTree>
    <p:extLst>
      <p:ext uri="{BB962C8B-B14F-4D97-AF65-F5344CB8AC3E}">
        <p14:creationId xmlns:p14="http://schemas.microsoft.com/office/powerpoint/2010/main" val="162331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A3F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Resilient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6" y="1794941"/>
            <a:ext cx="5063067" cy="3179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/>
              <a:t>Words from my chairman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“You need to be able to</a:t>
            </a:r>
            <a:br>
              <a:rPr lang="en-US" i="1" dirty="0"/>
            </a:br>
            <a:r>
              <a:rPr lang="en-US" i="1" dirty="0"/>
              <a:t>deal with a lot of crap </a:t>
            </a:r>
            <a:br>
              <a:rPr lang="en-US" i="1" dirty="0"/>
            </a:br>
            <a:r>
              <a:rPr lang="en-US" i="1" dirty="0"/>
              <a:t>and keep going.”</a:t>
            </a:r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" t="24178" r="9446" b="19701"/>
          <a:stretch/>
        </p:blipFill>
        <p:spPr>
          <a:xfrm>
            <a:off x="5401733" y="1332814"/>
            <a:ext cx="3492754" cy="409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62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Own Wellness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281446"/>
            <a:ext cx="5740400" cy="484471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Greatest job in the world!</a:t>
            </a:r>
          </a:p>
          <a:p>
            <a:r>
              <a:rPr lang="en-US" dirty="0"/>
              <a:t>It can be a career</a:t>
            </a:r>
          </a:p>
          <a:p>
            <a:r>
              <a:rPr lang="en-US" dirty="0"/>
              <a:t>Take care of </a:t>
            </a:r>
          </a:p>
          <a:p>
            <a:pPr marL="0" indent="0">
              <a:buNone/>
            </a:pPr>
            <a:r>
              <a:rPr lang="en-US" dirty="0"/>
              <a:t>	yourself</a:t>
            </a:r>
          </a:p>
          <a:p>
            <a:r>
              <a:rPr lang="en-US" dirty="0"/>
              <a:t>Find a safe zone</a:t>
            </a:r>
          </a:p>
          <a:p>
            <a:r>
              <a:rPr lang="en-US" dirty="0"/>
              <a:t>Enjoy it!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164" y="2095504"/>
            <a:ext cx="4360334" cy="436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75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433" y="1600200"/>
            <a:ext cx="7128934" cy="3090333"/>
          </a:xfrm>
        </p:spPr>
        <p:txBody>
          <a:bodyPr>
            <a:normAutofit lnSpcReduction="10000"/>
          </a:bodyPr>
          <a:lstStyle/>
          <a:p>
            <a:pPr>
              <a:spcBef>
                <a:spcPts val="1368"/>
              </a:spcBef>
            </a:pPr>
            <a:r>
              <a:rPr lang="en-US" dirty="0"/>
              <a:t>Be Organized!</a:t>
            </a:r>
          </a:p>
          <a:p>
            <a:pPr>
              <a:spcBef>
                <a:spcPts val="1368"/>
              </a:spcBef>
            </a:pPr>
            <a:r>
              <a:rPr lang="en-US" dirty="0"/>
              <a:t>Use APMOG Timeline</a:t>
            </a:r>
          </a:p>
          <a:p>
            <a:pPr>
              <a:spcBef>
                <a:spcPts val="1368"/>
              </a:spcBef>
            </a:pPr>
            <a:r>
              <a:rPr lang="en-US" dirty="0"/>
              <a:t>Always think 6 months ahead</a:t>
            </a:r>
          </a:p>
          <a:p>
            <a:pPr>
              <a:spcBef>
                <a:spcPts val="1368"/>
              </a:spcBef>
            </a:pPr>
            <a:r>
              <a:rPr lang="en-US" dirty="0"/>
              <a:t>Create your own checklist system</a:t>
            </a:r>
          </a:p>
          <a:p>
            <a:pPr>
              <a:spcBef>
                <a:spcPts val="1368"/>
              </a:spcBef>
            </a:pPr>
            <a:r>
              <a:rPr lang="en-US" dirty="0"/>
              <a:t>“Debrief” after each event</a:t>
            </a:r>
          </a:p>
        </p:txBody>
      </p:sp>
    </p:spTree>
    <p:extLst>
      <p:ext uri="{BB962C8B-B14F-4D97-AF65-F5344CB8AC3E}">
        <p14:creationId xmlns:p14="http://schemas.microsoft.com/office/powerpoint/2010/main" val="92001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645"/>
            <a:ext cx="8229600" cy="3699933"/>
          </a:xfrm>
        </p:spPr>
        <p:txBody>
          <a:bodyPr/>
          <a:lstStyle/>
          <a:p>
            <a:r>
              <a:rPr lang="en-US" dirty="0"/>
              <a:t>Communication is KEY!</a:t>
            </a:r>
          </a:p>
          <a:p>
            <a:pPr lvl="1"/>
            <a:r>
              <a:rPr lang="en-US" dirty="0"/>
              <a:t>Program Director</a:t>
            </a:r>
          </a:p>
          <a:p>
            <a:pPr lvl="1"/>
            <a:r>
              <a:rPr lang="en-US" dirty="0"/>
              <a:t>Residents</a:t>
            </a:r>
          </a:p>
          <a:p>
            <a:pPr lvl="1"/>
            <a:r>
              <a:rPr lang="en-US" dirty="0"/>
              <a:t>Faculty</a:t>
            </a:r>
          </a:p>
          <a:p>
            <a:endParaRPr lang="en-US" dirty="0"/>
          </a:p>
          <a:p>
            <a:r>
              <a:rPr lang="en-US" dirty="0"/>
              <a:t>You are a team!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88"/>
          <a:stretch/>
        </p:blipFill>
        <p:spPr>
          <a:xfrm>
            <a:off x="5184171" y="2159000"/>
            <a:ext cx="3570353" cy="413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7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006807"/>
          </a:xfrm>
        </p:spPr>
        <p:txBody>
          <a:bodyPr/>
          <a:lstStyle/>
          <a:p>
            <a:r>
              <a:rPr lang="en-US" dirty="0"/>
              <a:t>Adapt to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044" y="1219200"/>
            <a:ext cx="7405913" cy="523058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768"/>
              </a:spcBef>
            </a:pPr>
            <a:r>
              <a:rPr lang="en-US" dirty="0"/>
              <a:t>Change happens all time</a:t>
            </a:r>
          </a:p>
          <a:p>
            <a:pPr lvl="1">
              <a:spcBef>
                <a:spcPts val="768"/>
              </a:spcBef>
            </a:pPr>
            <a:r>
              <a:rPr lang="en-US" dirty="0"/>
              <a:t>At the Resident level</a:t>
            </a:r>
          </a:p>
          <a:p>
            <a:pPr lvl="1">
              <a:spcBef>
                <a:spcPts val="768"/>
              </a:spcBef>
            </a:pPr>
            <a:r>
              <a:rPr lang="en-US" dirty="0"/>
              <a:t>At the Faculty level</a:t>
            </a:r>
          </a:p>
          <a:p>
            <a:pPr lvl="1">
              <a:spcBef>
                <a:spcPts val="768"/>
              </a:spcBef>
            </a:pPr>
            <a:r>
              <a:rPr lang="en-US" dirty="0"/>
              <a:t>At the Dept Administration level</a:t>
            </a:r>
          </a:p>
          <a:p>
            <a:pPr lvl="1">
              <a:spcBef>
                <a:spcPts val="768"/>
              </a:spcBef>
            </a:pPr>
            <a:r>
              <a:rPr lang="en-US" dirty="0"/>
              <a:t>At the Institutional Level </a:t>
            </a:r>
          </a:p>
          <a:p>
            <a:pPr lvl="1">
              <a:spcBef>
                <a:spcPts val="768"/>
              </a:spcBef>
            </a:pPr>
            <a:r>
              <a:rPr lang="en-US" dirty="0"/>
              <a:t>At the RRC – ACGME Levels</a:t>
            </a:r>
          </a:p>
          <a:p>
            <a:pPr>
              <a:spcBef>
                <a:spcPts val="1368"/>
              </a:spcBef>
            </a:pPr>
            <a:r>
              <a:rPr lang="en-US" dirty="0"/>
              <a:t>You will prepare, prepare and prepare more, only to think you are ready, </a:t>
            </a:r>
            <a:br>
              <a:rPr lang="en-US" dirty="0"/>
            </a:br>
            <a:r>
              <a:rPr lang="en-US" dirty="0"/>
              <a:t>then THINGS CHANGE !</a:t>
            </a:r>
          </a:p>
          <a:p>
            <a:pPr>
              <a:spcBef>
                <a:spcPts val="1368"/>
              </a:spcBef>
            </a:pPr>
            <a:r>
              <a:rPr lang="en-US" dirty="0"/>
              <a:t>MUST ADAPT</a:t>
            </a:r>
          </a:p>
        </p:txBody>
      </p:sp>
    </p:spTree>
    <p:extLst>
      <p:ext uri="{BB962C8B-B14F-4D97-AF65-F5344CB8AC3E}">
        <p14:creationId xmlns:p14="http://schemas.microsoft.com/office/powerpoint/2010/main" val="204518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Positivity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3" b="16137"/>
          <a:stretch/>
        </p:blipFill>
        <p:spPr>
          <a:xfrm>
            <a:off x="1253068" y="1439333"/>
            <a:ext cx="7044266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87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358" y="1600200"/>
            <a:ext cx="5611284" cy="4402015"/>
          </a:xfrm>
        </p:spPr>
        <p:txBody>
          <a:bodyPr anchor="ctr">
            <a:normAutofit/>
          </a:bodyPr>
          <a:lstStyle/>
          <a:p>
            <a:pPr>
              <a:spcBef>
                <a:spcPts val="1368"/>
              </a:spcBef>
            </a:pPr>
            <a:r>
              <a:rPr lang="en-US" dirty="0"/>
              <a:t>Be a Drama-free Zone</a:t>
            </a:r>
          </a:p>
          <a:p>
            <a:pPr>
              <a:spcBef>
                <a:spcPts val="1368"/>
              </a:spcBef>
            </a:pPr>
            <a:r>
              <a:rPr lang="en-US" dirty="0"/>
              <a:t>It takes effort </a:t>
            </a:r>
          </a:p>
          <a:p>
            <a:pPr>
              <a:spcBef>
                <a:spcPts val="1368"/>
              </a:spcBef>
            </a:pPr>
            <a:r>
              <a:rPr lang="en-US" dirty="0"/>
              <a:t>Be a good example </a:t>
            </a:r>
          </a:p>
          <a:p>
            <a:pPr>
              <a:spcBef>
                <a:spcPts val="1368"/>
              </a:spcBef>
            </a:pPr>
            <a:r>
              <a:rPr lang="en-US" dirty="0"/>
              <a:t>Don’t allow yourself to be manipulated </a:t>
            </a:r>
          </a:p>
          <a:p>
            <a:pPr>
              <a:spcBef>
                <a:spcPts val="1368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2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825"/>
          </a:xfrm>
        </p:spPr>
        <p:txBody>
          <a:bodyPr>
            <a:normAutofit/>
          </a:bodyPr>
          <a:lstStyle/>
          <a:p>
            <a:r>
              <a:rPr lang="en-US" dirty="0"/>
              <a:t>Tips for Success from </a:t>
            </a:r>
            <a:br>
              <a:rPr lang="en-US" dirty="0"/>
            </a:br>
            <a:r>
              <a:rPr lang="en-US" dirty="0"/>
              <a:t>Residents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334" y="2175922"/>
            <a:ext cx="6671733" cy="3856578"/>
          </a:xfrm>
        </p:spPr>
        <p:txBody>
          <a:bodyPr/>
          <a:lstStyle/>
          <a:p>
            <a:pPr>
              <a:spcBef>
                <a:spcPts val="1368"/>
              </a:spcBef>
            </a:pPr>
            <a:r>
              <a:rPr lang="en-US" dirty="0"/>
              <a:t>Be an advocate for all parties</a:t>
            </a:r>
          </a:p>
          <a:p>
            <a:pPr>
              <a:spcBef>
                <a:spcPts val="1368"/>
              </a:spcBef>
            </a:pPr>
            <a:r>
              <a:rPr lang="en-US" dirty="0"/>
              <a:t>Realistic communication</a:t>
            </a:r>
          </a:p>
          <a:p>
            <a:pPr>
              <a:spcBef>
                <a:spcPts val="1368"/>
              </a:spcBef>
            </a:pPr>
            <a:r>
              <a:rPr lang="en-US" dirty="0"/>
              <a:t>Be available (open door policy)</a:t>
            </a:r>
          </a:p>
          <a:p>
            <a:pPr>
              <a:spcBef>
                <a:spcPts val="1368"/>
              </a:spcBef>
            </a:pPr>
            <a:r>
              <a:rPr lang="en-US" dirty="0"/>
              <a:t>Keep confidences </a:t>
            </a:r>
          </a:p>
          <a:p>
            <a:pPr>
              <a:spcBef>
                <a:spcPts val="1368"/>
              </a:spcBef>
            </a:pPr>
            <a:r>
              <a:rPr lang="en-US" dirty="0"/>
              <a:t>Care about us! </a:t>
            </a:r>
          </a:p>
          <a:p>
            <a:pPr>
              <a:spcBef>
                <a:spcPts val="1368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8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290177" y="1932869"/>
            <a:ext cx="2382675" cy="2382675"/>
            <a:chOff x="3290177" y="1932869"/>
            <a:chExt cx="2382675" cy="2382675"/>
          </a:xfrm>
        </p:grpSpPr>
        <p:sp>
          <p:nvSpPr>
            <p:cNvPr id="6" name="Oval 5"/>
            <p:cNvSpPr/>
            <p:nvPr/>
          </p:nvSpPr>
          <p:spPr>
            <a:xfrm>
              <a:off x="3290177" y="1932869"/>
              <a:ext cx="2382675" cy="23826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28906" y="2647153"/>
              <a:ext cx="1505220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>
                  <a:solidFill>
                    <a:prstClr val="white"/>
                  </a:solidFill>
                </a:rPr>
                <a:t>Program </a:t>
              </a:r>
            </a:p>
            <a:p>
              <a:pPr algn="ctr"/>
              <a:r>
                <a:rPr lang="en-US" sz="2800" dirty="0">
                  <a:solidFill>
                    <a:prstClr val="white"/>
                  </a:solidFill>
                </a:rPr>
                <a:t>Manager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54951" y="270366"/>
            <a:ext cx="8034098" cy="5627698"/>
            <a:chOff x="554951" y="270366"/>
            <a:chExt cx="8034098" cy="5627698"/>
          </a:xfrm>
        </p:grpSpPr>
        <p:grpSp>
          <p:nvGrpSpPr>
            <p:cNvPr id="23" name="Group 22"/>
            <p:cNvGrpSpPr/>
            <p:nvPr/>
          </p:nvGrpSpPr>
          <p:grpSpPr>
            <a:xfrm>
              <a:off x="6602593" y="270366"/>
              <a:ext cx="1986456" cy="1986456"/>
              <a:chOff x="6338285" y="745068"/>
              <a:chExt cx="1986456" cy="1986456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6338285" y="745068"/>
                <a:ext cx="1986456" cy="198645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658120" y="1261242"/>
                <a:ext cx="1451168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prstClr val="white"/>
                    </a:solidFill>
                  </a:rPr>
                  <a:t>Program</a:t>
                </a:r>
              </a:p>
              <a:p>
                <a:pPr algn="ctr"/>
                <a:r>
                  <a:rPr lang="en-US" sz="2800" dirty="0">
                    <a:solidFill>
                      <a:prstClr val="white"/>
                    </a:solidFill>
                  </a:rPr>
                  <a:t>Director </a:t>
                </a:r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602593" y="3911608"/>
              <a:ext cx="1986456" cy="1986456"/>
              <a:chOff x="6338269" y="4204726"/>
              <a:chExt cx="1986456" cy="1986456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6338269" y="4204726"/>
                <a:ext cx="1986456" cy="198645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693079" y="4504599"/>
                <a:ext cx="1292742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prstClr val="white"/>
                    </a:solidFill>
                  </a:rPr>
                  <a:t>CREOG</a:t>
                </a:r>
              </a:p>
              <a:p>
                <a:pPr algn="ctr"/>
                <a:r>
                  <a:rPr lang="en-US" sz="2800" dirty="0">
                    <a:solidFill>
                      <a:prstClr val="white"/>
                    </a:solidFill>
                  </a:rPr>
                  <a:t>RRC</a:t>
                </a:r>
                <a:br>
                  <a:rPr lang="en-US" sz="2800" dirty="0">
                    <a:solidFill>
                      <a:prstClr val="white"/>
                    </a:solidFill>
                  </a:rPr>
                </a:br>
                <a:r>
                  <a:rPr lang="en-US" sz="2800" dirty="0">
                    <a:solidFill>
                      <a:prstClr val="white"/>
                    </a:solidFill>
                  </a:rPr>
                  <a:t>ACGME </a:t>
                </a:r>
                <a:endParaRPr lang="en-US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54951" y="3911608"/>
              <a:ext cx="1986456" cy="1986456"/>
              <a:chOff x="824494" y="4216402"/>
              <a:chExt cx="1986456" cy="198645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824494" y="4216402"/>
                <a:ext cx="1986456" cy="198645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211329" y="4935539"/>
                <a:ext cx="12172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prstClr val="white"/>
                    </a:solidFill>
                  </a:rPr>
                  <a:t>Faculty</a:t>
                </a:r>
                <a:endParaRPr lang="en-US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54951" y="270366"/>
              <a:ext cx="1986456" cy="1986456"/>
              <a:chOff x="1451027" y="440268"/>
              <a:chExt cx="1986456" cy="1986456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451027" y="440268"/>
                <a:ext cx="1986456" cy="198645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49646" y="1171886"/>
                <a:ext cx="15892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prstClr val="white"/>
                    </a:solidFill>
                  </a:rPr>
                  <a:t>Residents</a:t>
                </a:r>
                <a:endParaRPr lang="en-US" dirty="0"/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>
            <a:xfrm>
              <a:off x="2404285" y="1932869"/>
              <a:ext cx="885892" cy="505537"/>
            </a:xfrm>
            <a:prstGeom prst="straightConnector1">
              <a:avLst/>
            </a:prstGeom>
            <a:ln w="57150" cmpd="sng">
              <a:solidFill>
                <a:schemeClr val="accent2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672852" y="3848557"/>
              <a:ext cx="885892" cy="505537"/>
            </a:xfrm>
            <a:prstGeom prst="straightConnector1">
              <a:avLst/>
            </a:prstGeom>
            <a:ln w="57150" cmpd="sng">
              <a:solidFill>
                <a:schemeClr val="accent2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2404285" y="3763890"/>
              <a:ext cx="885892" cy="505537"/>
            </a:xfrm>
            <a:prstGeom prst="straightConnector1">
              <a:avLst/>
            </a:prstGeom>
            <a:ln w="57150" cmpd="sng">
              <a:solidFill>
                <a:schemeClr val="accent2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5672852" y="1763293"/>
              <a:ext cx="885892" cy="505537"/>
            </a:xfrm>
            <a:prstGeom prst="straightConnector1">
              <a:avLst/>
            </a:prstGeom>
            <a:ln w="57150" cmpd="sng">
              <a:solidFill>
                <a:schemeClr val="accent2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2734882" y="1309631"/>
              <a:ext cx="3677032" cy="0"/>
            </a:xfrm>
            <a:prstGeom prst="straightConnector1">
              <a:avLst/>
            </a:prstGeom>
            <a:ln w="57150" cmpd="sng">
              <a:solidFill>
                <a:schemeClr val="accent2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7648012" y="2394384"/>
              <a:ext cx="0" cy="1369506"/>
            </a:xfrm>
            <a:prstGeom prst="straightConnector1">
              <a:avLst/>
            </a:prstGeom>
            <a:ln w="57150" cmpd="sng">
              <a:solidFill>
                <a:schemeClr val="accent2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535078" y="2394384"/>
              <a:ext cx="0" cy="1369506"/>
            </a:xfrm>
            <a:prstGeom prst="straightConnector1">
              <a:avLst/>
            </a:prstGeom>
            <a:ln w="57150" cmpd="sng">
              <a:solidFill>
                <a:schemeClr val="accent2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itle 1"/>
          <p:cNvSpPr txBox="1">
            <a:spLocks/>
          </p:cNvSpPr>
          <p:nvPr/>
        </p:nvSpPr>
        <p:spPr>
          <a:xfrm>
            <a:off x="1748435" y="4662148"/>
            <a:ext cx="5647130" cy="1907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Arial"/>
              </a:defRPr>
            </a:lvl1pPr>
          </a:lstStyle>
          <a:p>
            <a:r>
              <a:rPr lang="en-US" dirty="0"/>
              <a:t>The Program </a:t>
            </a:r>
            <a:br>
              <a:rPr lang="en-US" dirty="0"/>
            </a:br>
            <a:r>
              <a:rPr lang="en-US" dirty="0"/>
              <a:t>Manager is the Center of the Universe</a:t>
            </a:r>
          </a:p>
        </p:txBody>
      </p:sp>
    </p:spTree>
    <p:extLst>
      <p:ext uri="{BB962C8B-B14F-4D97-AF65-F5344CB8AC3E}">
        <p14:creationId xmlns:p14="http://schemas.microsoft.com/office/powerpoint/2010/main" val="397751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dirty="0"/>
              <a:t>Tips for Success From Coordinators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2040458"/>
            <a:ext cx="5283200" cy="3915842"/>
          </a:xfrm>
        </p:spPr>
        <p:txBody>
          <a:bodyPr/>
          <a:lstStyle/>
          <a:p>
            <a:pPr>
              <a:spcBef>
                <a:spcPts val="1368"/>
              </a:spcBef>
            </a:pPr>
            <a:r>
              <a:rPr lang="en-US" dirty="0"/>
              <a:t>It takes a year</a:t>
            </a:r>
          </a:p>
          <a:p>
            <a:pPr>
              <a:spcBef>
                <a:spcPts val="1368"/>
              </a:spcBef>
            </a:pPr>
            <a:r>
              <a:rPr lang="en-US" dirty="0"/>
              <a:t>Patience</a:t>
            </a:r>
          </a:p>
          <a:p>
            <a:pPr>
              <a:spcBef>
                <a:spcPts val="1368"/>
              </a:spcBef>
            </a:pPr>
            <a:r>
              <a:rPr lang="en-US" dirty="0"/>
              <a:t>Have a passion for it ! </a:t>
            </a:r>
          </a:p>
          <a:p>
            <a:pPr>
              <a:spcBef>
                <a:spcPts val="1368"/>
              </a:spcBef>
            </a:pPr>
            <a:r>
              <a:rPr lang="en-US" dirty="0"/>
              <a:t>Love the residents like </a:t>
            </a:r>
            <a:br>
              <a:rPr lang="en-US" dirty="0"/>
            </a:br>
            <a:r>
              <a:rPr lang="en-US" dirty="0"/>
              <a:t>they are your own kids</a:t>
            </a:r>
          </a:p>
        </p:txBody>
      </p:sp>
    </p:spTree>
    <p:extLst>
      <p:ext uri="{BB962C8B-B14F-4D97-AF65-F5344CB8AC3E}">
        <p14:creationId xmlns:p14="http://schemas.microsoft.com/office/powerpoint/2010/main" val="96611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49" y="1281445"/>
            <a:ext cx="5448301" cy="499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351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92B93-460D-5B4E-8ABB-A872BF147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ABCs of OBGYN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EC8F-8898-2A40-9695-F15AB4438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4793"/>
            <a:ext cx="1901952" cy="667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ACOG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1B1565-3130-3C44-81F8-94A447E614AA}"/>
              </a:ext>
            </a:extLst>
          </p:cNvPr>
          <p:cNvSpPr txBox="1">
            <a:spLocks/>
          </p:cNvSpPr>
          <p:nvPr/>
        </p:nvSpPr>
        <p:spPr>
          <a:xfrm>
            <a:off x="3535680" y="4041887"/>
            <a:ext cx="1901952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/>
              <a:t>CREOG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19ADFC-3259-9E44-A8B0-5EDC6CD86B9B}"/>
              </a:ext>
            </a:extLst>
          </p:cNvPr>
          <p:cNvSpPr txBox="1">
            <a:spLocks/>
          </p:cNvSpPr>
          <p:nvPr/>
        </p:nvSpPr>
        <p:spPr>
          <a:xfrm>
            <a:off x="664464" y="3357373"/>
            <a:ext cx="1901952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/>
              <a:t>ABOG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5986B8-B5B7-0646-842B-D576BD7B6580}"/>
              </a:ext>
            </a:extLst>
          </p:cNvPr>
          <p:cNvSpPr txBox="1">
            <a:spLocks/>
          </p:cNvSpPr>
          <p:nvPr/>
        </p:nvSpPr>
        <p:spPr>
          <a:xfrm>
            <a:off x="6022848" y="1612155"/>
            <a:ext cx="1901952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/>
              <a:t>PEC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5FEFBC-19D3-8946-9D85-313A05729B22}"/>
              </a:ext>
            </a:extLst>
          </p:cNvPr>
          <p:cNvSpPr txBox="1">
            <a:spLocks/>
          </p:cNvSpPr>
          <p:nvPr/>
        </p:nvSpPr>
        <p:spPr>
          <a:xfrm>
            <a:off x="1926336" y="2661666"/>
            <a:ext cx="1901952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/>
              <a:t>CCC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1CB559-223F-CB45-BDD2-DA1BF1FBFD2B}"/>
              </a:ext>
            </a:extLst>
          </p:cNvPr>
          <p:cNvSpPr txBox="1">
            <a:spLocks/>
          </p:cNvSpPr>
          <p:nvPr/>
        </p:nvSpPr>
        <p:spPr>
          <a:xfrm>
            <a:off x="6230112" y="3947161"/>
            <a:ext cx="1901952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/>
              <a:t>RC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30CFB6-E1B6-ED4D-8D77-D169742D5702}"/>
              </a:ext>
            </a:extLst>
          </p:cNvPr>
          <p:cNvSpPr txBox="1">
            <a:spLocks/>
          </p:cNvSpPr>
          <p:nvPr/>
        </p:nvSpPr>
        <p:spPr>
          <a:xfrm>
            <a:off x="1066800" y="4980438"/>
            <a:ext cx="1901952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/>
              <a:t>APGO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E6659F3-AB98-D846-8832-B6950750BDF2}"/>
              </a:ext>
            </a:extLst>
          </p:cNvPr>
          <p:cNvSpPr txBox="1">
            <a:spLocks/>
          </p:cNvSpPr>
          <p:nvPr/>
        </p:nvSpPr>
        <p:spPr>
          <a:xfrm>
            <a:off x="4206240" y="2986660"/>
            <a:ext cx="2279904" cy="667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/>
              <a:t>APMOG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395BA6-DEB1-2D4B-8F71-21E0B0C897F7}"/>
              </a:ext>
            </a:extLst>
          </p:cNvPr>
          <p:cNvSpPr txBox="1">
            <a:spLocks/>
          </p:cNvSpPr>
          <p:nvPr/>
        </p:nvSpPr>
        <p:spPr>
          <a:xfrm>
            <a:off x="4523232" y="5145406"/>
            <a:ext cx="1901952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/>
              <a:t>ADS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A44CB31-CCD6-2945-9600-F4319E1EE1F6}"/>
              </a:ext>
            </a:extLst>
          </p:cNvPr>
          <p:cNvSpPr txBox="1">
            <a:spLocks/>
          </p:cNvSpPr>
          <p:nvPr/>
        </p:nvSpPr>
        <p:spPr>
          <a:xfrm>
            <a:off x="3346704" y="1514667"/>
            <a:ext cx="1901952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/>
              <a:t>ACGME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8321BB8-6B13-6B41-B399-777007C4F8CB}"/>
              </a:ext>
            </a:extLst>
          </p:cNvPr>
          <p:cNvSpPr txBox="1">
            <a:spLocks/>
          </p:cNvSpPr>
          <p:nvPr/>
        </p:nvSpPr>
        <p:spPr>
          <a:xfrm>
            <a:off x="6577584" y="2630946"/>
            <a:ext cx="1901952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/>
              <a:t>FLS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ED2F920-304D-5F41-B008-5A6191A8E7B5}"/>
              </a:ext>
            </a:extLst>
          </p:cNvPr>
          <p:cNvSpPr txBox="1">
            <a:spLocks/>
          </p:cNvSpPr>
          <p:nvPr/>
        </p:nvSpPr>
        <p:spPr>
          <a:xfrm>
            <a:off x="6577584" y="5279139"/>
            <a:ext cx="1901952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/>
              <a:t>APE</a:t>
            </a:r>
          </a:p>
        </p:txBody>
      </p:sp>
    </p:spTree>
    <p:extLst>
      <p:ext uri="{BB962C8B-B14F-4D97-AF65-F5344CB8AC3E}">
        <p14:creationId xmlns:p14="http://schemas.microsoft.com/office/powerpoint/2010/main" val="426696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2AA33-3904-1B42-9E27-0F53BA540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ABCs of OBGYN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57CF4-4C31-3546-907A-43B266573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CREOG</a:t>
            </a:r>
          </a:p>
          <a:p>
            <a:pPr lvl="1"/>
            <a:r>
              <a:rPr lang="en-US" dirty="0"/>
              <a:t>Council on Resident Education in Obstetrics and Gynecology</a:t>
            </a:r>
          </a:p>
          <a:p>
            <a:r>
              <a:rPr lang="en-US" dirty="0"/>
              <a:t>ACOG</a:t>
            </a:r>
          </a:p>
          <a:p>
            <a:pPr lvl="1"/>
            <a:r>
              <a:rPr lang="en-US" dirty="0"/>
              <a:t>American College of Obstetricians </a:t>
            </a:r>
            <a:br>
              <a:rPr lang="en-US" dirty="0"/>
            </a:br>
            <a:r>
              <a:rPr lang="en-US" dirty="0"/>
              <a:t>and Gynecologists</a:t>
            </a:r>
          </a:p>
          <a:p>
            <a:r>
              <a:rPr lang="en-US" dirty="0"/>
              <a:t>ABOG</a:t>
            </a:r>
          </a:p>
          <a:p>
            <a:pPr lvl="1"/>
            <a:r>
              <a:rPr lang="en-US" dirty="0"/>
              <a:t>American Board of Obstetrics </a:t>
            </a:r>
            <a:br>
              <a:rPr lang="en-US" dirty="0"/>
            </a:br>
            <a:r>
              <a:rPr lang="en-US" dirty="0"/>
              <a:t>and Gynecology</a:t>
            </a:r>
          </a:p>
        </p:txBody>
      </p:sp>
    </p:spTree>
    <p:extLst>
      <p:ext uri="{BB962C8B-B14F-4D97-AF65-F5344CB8AC3E}">
        <p14:creationId xmlns:p14="http://schemas.microsoft.com/office/powerpoint/2010/main" val="195679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FDFB-01BB-A04C-9B4F-966340C7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ABCs of OBGYN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6C693-186E-0A46-8FFD-7C7BB2F88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APGO</a:t>
            </a:r>
          </a:p>
          <a:p>
            <a:pPr lvl="1"/>
            <a:r>
              <a:rPr lang="en-US" dirty="0"/>
              <a:t>Association of Professors of Obstetrics and Gynecology</a:t>
            </a:r>
          </a:p>
          <a:p>
            <a:r>
              <a:rPr lang="en-US" dirty="0"/>
              <a:t>APMOG</a:t>
            </a:r>
          </a:p>
          <a:p>
            <a:pPr lvl="1"/>
            <a:r>
              <a:rPr lang="en-US" dirty="0"/>
              <a:t>Association of Program Managers in Obstetrics and Gynecology</a:t>
            </a:r>
          </a:p>
        </p:txBody>
      </p:sp>
    </p:spTree>
    <p:extLst>
      <p:ext uri="{BB962C8B-B14F-4D97-AF65-F5344CB8AC3E}">
        <p14:creationId xmlns:p14="http://schemas.microsoft.com/office/powerpoint/2010/main" val="332876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60D77-3CCF-2D4F-A7CE-0384A9D3B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ABCs of OBGYN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8360A-C1DC-BD47-9449-5FAB413E9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ACGME</a:t>
            </a:r>
          </a:p>
          <a:p>
            <a:pPr lvl="1"/>
            <a:r>
              <a:rPr lang="en-US" dirty="0"/>
              <a:t>American College of Graduate Medical Education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Accreditation Data System</a:t>
            </a:r>
          </a:p>
          <a:p>
            <a:r>
              <a:rPr lang="en-US" dirty="0"/>
              <a:t>RC or RRC</a:t>
            </a:r>
          </a:p>
          <a:p>
            <a:pPr lvl="1"/>
            <a:r>
              <a:rPr lang="en-US" dirty="0"/>
              <a:t>Review Committee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fka</a:t>
            </a:r>
            <a:r>
              <a:rPr lang="en-US" dirty="0"/>
              <a:t> Resident Review Committee)</a:t>
            </a:r>
          </a:p>
        </p:txBody>
      </p:sp>
    </p:spTree>
    <p:extLst>
      <p:ext uri="{BB962C8B-B14F-4D97-AF65-F5344CB8AC3E}">
        <p14:creationId xmlns:p14="http://schemas.microsoft.com/office/powerpoint/2010/main" val="74314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2348E-6FA3-484A-B92F-48ED7844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ABCs of OBGYN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8017-A9B4-554F-932A-92BE1B381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7048"/>
            <a:ext cx="8686800" cy="4525963"/>
          </a:xfrm>
        </p:spPr>
        <p:txBody>
          <a:bodyPr>
            <a:noAutofit/>
          </a:bodyPr>
          <a:lstStyle/>
          <a:p>
            <a:r>
              <a:rPr lang="en-US" dirty="0"/>
              <a:t>PEC</a:t>
            </a:r>
          </a:p>
          <a:p>
            <a:pPr lvl="1"/>
            <a:r>
              <a:rPr lang="en-US" dirty="0"/>
              <a:t>Program Evaluation Committee</a:t>
            </a:r>
          </a:p>
          <a:p>
            <a:r>
              <a:rPr lang="en-US" dirty="0"/>
              <a:t>CCC</a:t>
            </a:r>
          </a:p>
          <a:p>
            <a:pPr lvl="1"/>
            <a:r>
              <a:rPr lang="en-US" dirty="0"/>
              <a:t>Clinical Competency Committee</a:t>
            </a:r>
          </a:p>
          <a:p>
            <a:r>
              <a:rPr lang="en-US" dirty="0"/>
              <a:t>FLS</a:t>
            </a:r>
          </a:p>
          <a:p>
            <a:pPr lvl="1"/>
            <a:r>
              <a:rPr lang="en-US" dirty="0"/>
              <a:t>Fundamentals of Laparoscopic Surgery</a:t>
            </a:r>
          </a:p>
          <a:p>
            <a:r>
              <a:rPr lang="en-US" dirty="0"/>
              <a:t>APE</a:t>
            </a:r>
          </a:p>
          <a:p>
            <a:pPr lvl="1"/>
            <a:r>
              <a:rPr lang="en-US" dirty="0"/>
              <a:t>Annual Program Evaluation </a:t>
            </a:r>
          </a:p>
        </p:txBody>
      </p:sp>
    </p:spTree>
    <p:extLst>
      <p:ext uri="{BB962C8B-B14F-4D97-AF65-F5344CB8AC3E}">
        <p14:creationId xmlns:p14="http://schemas.microsoft.com/office/powerpoint/2010/main" val="49800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67EFF-E373-1B49-9F61-B35CD4403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ABCs of OBGYN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E197E-141F-B74F-A7E8-A97DB46AB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“The Board” = ABOG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Written Exam = Qualifying Exam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Oral Exam = Certifying Exam</a:t>
            </a:r>
          </a:p>
          <a:p>
            <a:pPr>
              <a:spcAft>
                <a:spcPts val="600"/>
              </a:spcAft>
            </a:pPr>
            <a:r>
              <a:rPr lang="en-US" dirty="0"/>
              <a:t>“The College” = ACOG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CREOG = exam, meeting and organization</a:t>
            </a:r>
          </a:p>
        </p:txBody>
      </p:sp>
    </p:spTree>
    <p:extLst>
      <p:ext uri="{BB962C8B-B14F-4D97-AF65-F5344CB8AC3E}">
        <p14:creationId xmlns:p14="http://schemas.microsoft.com/office/powerpoint/2010/main" val="352104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57B7-6F80-F14C-9C99-1E558D99A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93836"/>
            <a:ext cx="1606062" cy="2703025"/>
          </a:xfrm>
        </p:spPr>
        <p:txBody>
          <a:bodyPr>
            <a:normAutofit fontScale="90000"/>
          </a:bodyPr>
          <a:lstStyle/>
          <a:p>
            <a:r>
              <a:rPr lang="en-US" dirty="0"/>
              <a:t>In the end…</a:t>
            </a:r>
            <a:br>
              <a:rPr lang="en-US" dirty="0"/>
            </a:br>
            <a:r>
              <a:rPr lang="en-US" dirty="0"/>
              <a:t>Enjoy it!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479C53-B64B-5346-A670-B2B16C2100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163" t="19118" r="12903" b="12742"/>
          <a:stretch/>
        </p:blipFill>
        <p:spPr>
          <a:xfrm>
            <a:off x="2828845" y="125866"/>
            <a:ext cx="5658661" cy="6485949"/>
          </a:xfrm>
        </p:spPr>
      </p:pic>
    </p:spTree>
    <p:extLst>
      <p:ext uri="{BB962C8B-B14F-4D97-AF65-F5344CB8AC3E}">
        <p14:creationId xmlns:p14="http://schemas.microsoft.com/office/powerpoint/2010/main" val="98452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ACGME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422400"/>
            <a:ext cx="8064500" cy="4525963"/>
          </a:xfrm>
        </p:spPr>
        <p:txBody>
          <a:bodyPr>
            <a:normAutofit/>
          </a:bodyPr>
          <a:lstStyle/>
          <a:p>
            <a:r>
              <a:rPr lang="en-US" dirty="0"/>
              <a:t>The coordinator is the person with </a:t>
            </a:r>
            <a:br>
              <a:rPr lang="en-US" dirty="0"/>
            </a:br>
            <a:r>
              <a:rPr lang="en-US" i="1" u="sng" dirty="0"/>
              <a:t>the</a:t>
            </a:r>
            <a:r>
              <a:rPr lang="en-US" u="sng" dirty="0"/>
              <a:t> </a:t>
            </a:r>
            <a:r>
              <a:rPr lang="en-US" i="1" u="sng" dirty="0"/>
              <a:t>most global view of the program</a:t>
            </a:r>
            <a:r>
              <a:rPr lang="en-US" dirty="0"/>
              <a:t>, including (but not limited to):</a:t>
            </a:r>
          </a:p>
          <a:p>
            <a:pPr lvl="1"/>
            <a:r>
              <a:rPr lang="en-US" dirty="0"/>
              <a:t>Resident concerns</a:t>
            </a:r>
          </a:p>
          <a:p>
            <a:pPr lvl="1"/>
            <a:r>
              <a:rPr lang="en-US" dirty="0"/>
              <a:t>Approaching deadlines</a:t>
            </a:r>
          </a:p>
          <a:p>
            <a:pPr lvl="1"/>
            <a:r>
              <a:rPr lang="en-US" dirty="0"/>
              <a:t>Changes in RRC, CREOG and </a:t>
            </a:r>
            <a:br>
              <a:rPr lang="en-US" dirty="0"/>
            </a:br>
            <a:r>
              <a:rPr lang="en-US" dirty="0"/>
              <a:t>ABOG requirements </a:t>
            </a:r>
          </a:p>
          <a:p>
            <a:pPr lvl="1"/>
            <a:r>
              <a:rPr lang="en-US" dirty="0"/>
              <a:t>Institutional policies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Residency Training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58267" y="6126163"/>
            <a:ext cx="4199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ACGME Program Requirements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F42046-7670-9444-B45F-C924F9513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5897"/>
            <a:ext cx="8229600" cy="4525963"/>
          </a:xfrm>
        </p:spPr>
        <p:txBody>
          <a:bodyPr/>
          <a:lstStyle/>
          <a:p>
            <a:pPr>
              <a:lnSpc>
                <a:spcPts val="4240"/>
              </a:lnSpc>
            </a:pPr>
            <a:r>
              <a:rPr lang="en-US" dirty="0"/>
              <a:t>Residency is an essential dimension of </a:t>
            </a:r>
            <a:br>
              <a:rPr lang="en-US" dirty="0"/>
            </a:br>
            <a:r>
              <a:rPr lang="en-US" dirty="0"/>
              <a:t>the transformation of the medical student to the independent practitioner along the continuum of medical education.  It is </a:t>
            </a:r>
            <a:r>
              <a:rPr lang="en-US" i="1" dirty="0"/>
              <a:t>physically, emotionally, and intellectually demanding</a:t>
            </a:r>
            <a:r>
              <a:rPr lang="en-US" dirty="0"/>
              <a:t>, and requires </a:t>
            </a:r>
            <a:r>
              <a:rPr lang="en-US" i="1" dirty="0"/>
              <a:t>longitudinally-concentrated effort</a:t>
            </a:r>
            <a:r>
              <a:rPr lang="en-US" dirty="0"/>
              <a:t> on the part of the resident.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474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535" y="1413933"/>
            <a:ext cx="3627966" cy="4525963"/>
          </a:xfrm>
        </p:spPr>
        <p:txBody>
          <a:bodyPr anchor="ctr">
            <a:normAutofit lnSpcReduction="10000"/>
          </a:bodyPr>
          <a:lstStyle/>
          <a:p>
            <a:r>
              <a:rPr lang="en-US" dirty="0"/>
              <a:t>Mama bear</a:t>
            </a:r>
          </a:p>
          <a:p>
            <a:r>
              <a:rPr lang="en-US" dirty="0"/>
              <a:t>Nag</a:t>
            </a:r>
          </a:p>
          <a:p>
            <a:r>
              <a:rPr lang="en-US" dirty="0"/>
              <a:t>Friend</a:t>
            </a:r>
          </a:p>
          <a:p>
            <a:r>
              <a:rPr lang="en-US" dirty="0"/>
              <a:t>Leader</a:t>
            </a:r>
          </a:p>
          <a:p>
            <a:r>
              <a:rPr lang="en-US" dirty="0"/>
              <a:t>Problem Solver</a:t>
            </a:r>
          </a:p>
          <a:p>
            <a:r>
              <a:rPr lang="en-US" dirty="0"/>
              <a:t>Confidant</a:t>
            </a:r>
          </a:p>
          <a:p>
            <a:r>
              <a:rPr lang="en-US" dirty="0"/>
              <a:t>Therapist</a:t>
            </a:r>
          </a:p>
          <a:p>
            <a:r>
              <a:rPr lang="en-US" dirty="0"/>
              <a:t>Record Keeper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58834" y="1413933"/>
            <a:ext cx="3627966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Party Planner</a:t>
            </a:r>
          </a:p>
          <a:p>
            <a:r>
              <a:rPr lang="en-US" dirty="0"/>
              <a:t>Housekeeper</a:t>
            </a:r>
          </a:p>
          <a:p>
            <a:r>
              <a:rPr lang="en-US" dirty="0"/>
              <a:t>Meal Planner</a:t>
            </a:r>
          </a:p>
          <a:p>
            <a:r>
              <a:rPr lang="en-US" dirty="0"/>
              <a:t>Babysitter</a:t>
            </a:r>
          </a:p>
          <a:p>
            <a:r>
              <a:rPr lang="en-US" dirty="0"/>
              <a:t>Fashion Consultant</a:t>
            </a:r>
          </a:p>
          <a:p>
            <a:r>
              <a:rPr lang="en-US" dirty="0"/>
              <a:t>Fortune Teller</a:t>
            </a:r>
          </a:p>
          <a:p>
            <a:r>
              <a:rPr lang="en-US" dirty="0">
                <a:solidFill>
                  <a:srgbClr val="FFFF00"/>
                </a:solidFill>
              </a:rPr>
              <a:t>Cat herder</a:t>
            </a:r>
          </a:p>
        </p:txBody>
      </p:sp>
    </p:spTree>
    <p:extLst>
      <p:ext uri="{BB962C8B-B14F-4D97-AF65-F5344CB8AC3E}">
        <p14:creationId xmlns:p14="http://schemas.microsoft.com/office/powerpoint/2010/main" val="79460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6A4B-FD6B-1D46-885F-AC7F861C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5268"/>
            <a:ext cx="3272589" cy="3444837"/>
          </a:xfrm>
        </p:spPr>
        <p:txBody>
          <a:bodyPr>
            <a:noAutofit/>
          </a:bodyPr>
          <a:lstStyle/>
          <a:p>
            <a:r>
              <a:rPr lang="en-US" dirty="0"/>
              <a:t>The Gentle Art of Herding Cats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C770E81-3408-B643-A29F-887255FFCA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0414"/>
          <a:stretch/>
        </p:blipFill>
        <p:spPr>
          <a:xfrm>
            <a:off x="3950321" y="613611"/>
            <a:ext cx="4680409" cy="5426241"/>
          </a:xfrm>
        </p:spPr>
      </p:pic>
    </p:spTree>
    <p:extLst>
      <p:ext uri="{BB962C8B-B14F-4D97-AF65-F5344CB8AC3E}">
        <p14:creationId xmlns:p14="http://schemas.microsoft.com/office/powerpoint/2010/main" val="413855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Keys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34" y="1600200"/>
            <a:ext cx="4233333" cy="4525963"/>
          </a:xfrm>
        </p:spPr>
        <p:txBody>
          <a:bodyPr>
            <a:normAutofit/>
          </a:bodyPr>
          <a:lstStyle/>
          <a:p>
            <a:r>
              <a:rPr lang="en-US" dirty="0"/>
              <a:t>Relationships</a:t>
            </a:r>
          </a:p>
          <a:p>
            <a:r>
              <a:rPr lang="en-US" dirty="0"/>
              <a:t>Leadership</a:t>
            </a:r>
          </a:p>
          <a:p>
            <a:r>
              <a:rPr lang="en-US" dirty="0"/>
              <a:t>Resiliency</a:t>
            </a:r>
          </a:p>
          <a:p>
            <a:r>
              <a:rPr lang="en-US" dirty="0"/>
              <a:t>Organization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Adaptability</a:t>
            </a:r>
          </a:p>
          <a:p>
            <a:r>
              <a:rPr lang="en-US" dirty="0"/>
              <a:t>Positivity</a:t>
            </a:r>
          </a:p>
        </p:txBody>
      </p:sp>
    </p:spTree>
    <p:extLst>
      <p:ext uri="{BB962C8B-B14F-4D97-AF65-F5344CB8AC3E}">
        <p14:creationId xmlns:p14="http://schemas.microsoft.com/office/powerpoint/2010/main" val="162543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595"/>
            <a:ext cx="8229600" cy="1006807"/>
          </a:xfrm>
        </p:spPr>
        <p:txBody>
          <a:bodyPr/>
          <a:lstStyle/>
          <a:p>
            <a:r>
              <a:rPr lang="en-US" dirty="0"/>
              <a:t>Relationships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067" y="1092202"/>
            <a:ext cx="5469466" cy="5469466"/>
          </a:xfrm>
        </p:spPr>
      </p:pic>
    </p:spTree>
    <p:extLst>
      <p:ext uri="{BB962C8B-B14F-4D97-AF65-F5344CB8AC3E}">
        <p14:creationId xmlns:p14="http://schemas.microsoft.com/office/powerpoint/2010/main" val="162058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 Relationships on Respect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0" y="1600200"/>
            <a:ext cx="5080000" cy="4572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368"/>
              </a:spcBef>
              <a:buNone/>
            </a:pPr>
            <a:r>
              <a:rPr lang="en-US" dirty="0"/>
              <a:t>#1 Key for Success</a:t>
            </a:r>
          </a:p>
          <a:p>
            <a:pPr>
              <a:spcBef>
                <a:spcPts val="1368"/>
              </a:spcBef>
            </a:pPr>
            <a:r>
              <a:rPr lang="en-US" dirty="0"/>
              <a:t>Respect Residents</a:t>
            </a:r>
          </a:p>
          <a:p>
            <a:pPr>
              <a:spcBef>
                <a:spcPts val="1368"/>
              </a:spcBef>
            </a:pPr>
            <a:r>
              <a:rPr lang="en-US" dirty="0"/>
              <a:t>Respect Faculty </a:t>
            </a:r>
          </a:p>
          <a:p>
            <a:pPr>
              <a:spcBef>
                <a:spcPts val="1368"/>
              </a:spcBef>
            </a:pPr>
            <a:r>
              <a:rPr lang="en-US" dirty="0"/>
              <a:t>Respect the Process!</a:t>
            </a:r>
          </a:p>
          <a:p>
            <a:pPr>
              <a:spcBef>
                <a:spcPts val="1368"/>
              </a:spcBef>
            </a:pPr>
            <a:r>
              <a:rPr lang="en-US" dirty="0"/>
              <a:t>They will respect you</a:t>
            </a:r>
          </a:p>
        </p:txBody>
      </p:sp>
    </p:spTree>
    <p:extLst>
      <p:ext uri="{BB962C8B-B14F-4D97-AF65-F5344CB8AC3E}">
        <p14:creationId xmlns:p14="http://schemas.microsoft.com/office/powerpoint/2010/main" val="15233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Sky.thmx</Template>
  <TotalTime>2150</TotalTime>
  <Words>482</Words>
  <Application>Microsoft Office PowerPoint</Application>
  <PresentationFormat>On-screen Show (4:3)</PresentationFormat>
  <Paragraphs>182</Paragraphs>
  <Slides>28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How to Be a Successful  Program Manager  Natalie Moore Associate Director of Education University of Utah </vt:lpstr>
      <vt:lpstr>PowerPoint Presentation</vt:lpstr>
      <vt:lpstr>ACGME Definition</vt:lpstr>
      <vt:lpstr>Residency Training</vt:lpstr>
      <vt:lpstr>My Definition</vt:lpstr>
      <vt:lpstr>The Gentle Art of Herding Cats</vt:lpstr>
      <vt:lpstr>My Keys for Success</vt:lpstr>
      <vt:lpstr>Relationships</vt:lpstr>
      <vt:lpstr>Build Relationships on Respect</vt:lpstr>
      <vt:lpstr>Leadership</vt:lpstr>
      <vt:lpstr>Leadership</vt:lpstr>
      <vt:lpstr>Be Resilient</vt:lpstr>
      <vt:lpstr>Your Own Wellness</vt:lpstr>
      <vt:lpstr>Organization</vt:lpstr>
      <vt:lpstr>Communication</vt:lpstr>
      <vt:lpstr>Adapt to Change</vt:lpstr>
      <vt:lpstr>Positivity</vt:lpstr>
      <vt:lpstr>Positivity</vt:lpstr>
      <vt:lpstr>Tips for Success from  Residents</vt:lpstr>
      <vt:lpstr>Tips for Success From Coordinators</vt:lpstr>
      <vt:lpstr>PowerPoint Presentation</vt:lpstr>
      <vt:lpstr>The ABCs of OBGYN</vt:lpstr>
      <vt:lpstr>The ABCs of OBGYN Training</vt:lpstr>
      <vt:lpstr>The ABCs of OBGYN Training</vt:lpstr>
      <vt:lpstr>The ABCs of OBGYN Training</vt:lpstr>
      <vt:lpstr>The ABCs of OBGYN Training</vt:lpstr>
      <vt:lpstr>The ABCs of OBGYN Training</vt:lpstr>
      <vt:lpstr>In the end… Enjoy it!</vt:lpstr>
    </vt:vector>
  </TitlesOfParts>
  <Company>University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Doctor’s Guide to  Effective Academic Presentations   Aesthetics, Obsession, and  Common Sense</dc:title>
  <dc:creator>Marc Jackson</dc:creator>
  <cp:lastModifiedBy>Dunbar, Suzanne M.</cp:lastModifiedBy>
  <cp:revision>180</cp:revision>
  <dcterms:created xsi:type="dcterms:W3CDTF">2012-07-17T05:28:21Z</dcterms:created>
  <dcterms:modified xsi:type="dcterms:W3CDTF">2019-03-04T15:56:19Z</dcterms:modified>
</cp:coreProperties>
</file>